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</p:sldIdLst>
  <p:sldSz cx="18288000" cy="10287000"/>
  <p:notesSz cx="6858000" cy="9144000"/>
  <p:embeddedFontLst>
    <p:embeddedFont>
      <p:font typeface="Cambria Math" panose="02040503050406030204" pitchFamily="18" charset="0"/>
      <p:regular r:id="rId11"/>
    </p:embeddedFont>
    <p:embeddedFont>
      <p:font typeface="Telegraf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jp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5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5.svg"/><Relationship Id="rId4" Type="http://schemas.openxmlformats.org/officeDocument/2006/relationships/image" Target="../media/image8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image" Target="../media/image8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44196" y="1966879"/>
            <a:ext cx="501089" cy="501089"/>
          </a:xfrm>
          <a:custGeom>
            <a:avLst/>
            <a:gdLst/>
            <a:ahLst/>
            <a:cxnLst/>
            <a:rect l="l" t="t" r="r" b="b"/>
            <a:pathLst>
              <a:path w="501089" h="501089">
                <a:moveTo>
                  <a:pt x="0" y="0"/>
                </a:moveTo>
                <a:lnTo>
                  <a:pt x="501089" y="0"/>
                </a:lnTo>
                <a:lnTo>
                  <a:pt x="501089" y="501089"/>
                </a:lnTo>
                <a:lnTo>
                  <a:pt x="0" y="5010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13900" y="-1854267"/>
            <a:ext cx="9749240" cy="9493323"/>
          </a:xfrm>
          <a:custGeom>
            <a:avLst/>
            <a:gdLst/>
            <a:ahLst/>
            <a:cxnLst/>
            <a:rect l="l" t="t" r="r" b="b"/>
            <a:pathLst>
              <a:path w="9749240" h="9493323">
                <a:moveTo>
                  <a:pt x="0" y="0"/>
                </a:moveTo>
                <a:lnTo>
                  <a:pt x="9749240" y="0"/>
                </a:lnTo>
                <a:lnTo>
                  <a:pt x="9749240" y="9493322"/>
                </a:lnTo>
                <a:lnTo>
                  <a:pt x="0" y="94933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933178" y="552792"/>
            <a:ext cx="5000715" cy="500071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40090" r="-4009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1044196" y="2892395"/>
            <a:ext cx="11793428" cy="4067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61"/>
              </a:lnSpc>
            </a:pPr>
            <a:r>
              <a:rPr lang="ru-RU" sz="12461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ҒЫЛЫМИ   ЖОБА</a:t>
            </a:r>
          </a:p>
          <a:p>
            <a:pPr algn="l"/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Ғарыш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миссиялары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экипаждарының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психоэмоционалдық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жағдайын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қолдауға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арналған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автономды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ИИ-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жүйесін</a:t>
            </a:r>
            <a:r>
              <a:rPr lang="ru-RU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(</a:t>
            </a:r>
            <a:r>
              <a:rPr lang="en-US" sz="28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ASTRA) </a:t>
            </a:r>
            <a:r>
              <a:rPr lang="ru-RU" sz="28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әзірлеу</a:t>
            </a:r>
            <a:endParaRPr lang="en-US" sz="28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04800" y="9433747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42365" y="2102307"/>
            <a:ext cx="2727799" cy="5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4"/>
              </a:lnSpc>
            </a:pPr>
            <a:r>
              <a:rPr lang="en-US" sz="26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AEROO SPACE AI </a:t>
            </a:r>
            <a:r>
              <a:rPr lang="en-US" sz="2600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COMPETITION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528287" y="7655238"/>
            <a:ext cx="3456906" cy="344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"/>
              </a:lnSpc>
            </a:pPr>
            <a:r>
              <a:rPr lang="en-US" sz="28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"/>
                <a:sym typeface="Telegraf"/>
              </a:rPr>
              <a:t>ASTRA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69301" y="1558799"/>
            <a:ext cx="7949397" cy="1053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ru-RU" sz="80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Ultra-Bold"/>
                <a:sym typeface="Telegraf Ultra-Bold"/>
              </a:rPr>
              <a:t>Біздің</a:t>
            </a:r>
            <a:r>
              <a:rPr lang="ru-RU" sz="80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Ultra-Bold"/>
                <a:sym typeface="Telegraf Ultra-Bold"/>
              </a:rPr>
              <a:t> команда</a:t>
            </a:r>
            <a:endParaRPr lang="en-US" sz="8000" b="1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  <a:cs typeface="Telegraf Ultra-Bold"/>
              <a:sym typeface="Telegraf Ultra-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5658171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79" y="0"/>
                </a:lnTo>
                <a:lnTo>
                  <a:pt x="7921579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6257877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63408" y="7515745"/>
            <a:ext cx="3456906" cy="667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"/>
              </a:lnSpc>
            </a:pP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Орындаушы</a:t>
            </a:r>
            <a:r>
              <a:rPr lang="ru-RU" sz="24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: </a:t>
            </a:r>
          </a:p>
          <a:p>
            <a:pPr algn="ctr">
              <a:lnSpc>
                <a:spcPts val="2589"/>
              </a:lnSpc>
            </a:pP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Аралбай</a:t>
            </a:r>
            <a:r>
              <a:rPr lang="ru-RU" sz="24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 </a:t>
            </a: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Аягөз</a:t>
            </a:r>
            <a:endParaRPr lang="en-US" sz="2589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  <a:cs typeface="Telegraf"/>
              <a:sym typeface="Telegra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15547" y="7515745"/>
            <a:ext cx="3456906" cy="62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2"/>
              </a:lnSpc>
            </a:pP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Жұмыстың</a:t>
            </a:r>
            <a:r>
              <a:rPr lang="ru-RU" sz="24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  </a:t>
            </a: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жетекшісі</a:t>
            </a:r>
            <a:r>
              <a:rPr lang="ru-RU" sz="24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:   </a:t>
            </a: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Машакова</a:t>
            </a:r>
            <a:r>
              <a:rPr lang="ru-RU" sz="2400" b="1" dirty="0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  </a:t>
            </a:r>
            <a:r>
              <a:rPr lang="ru-RU" sz="2400" b="1" dirty="0" err="1">
                <a:solidFill>
                  <a:srgbClr val="FFFFFF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elegraf Bold"/>
                <a:sym typeface="Telegraf Bold"/>
              </a:rPr>
              <a:t>Гүлайым</a:t>
            </a:r>
            <a:endParaRPr lang="en-US" sz="2400" b="1" dirty="0">
              <a:solidFill>
                <a:srgbClr val="FFFFFF"/>
              </a:solidFill>
              <a:latin typeface="Cambria Math" panose="02040503050406030204" pitchFamily="18" charset="0"/>
              <a:ea typeface="Cambria Math" panose="02040503050406030204" pitchFamily="18" charset="0"/>
              <a:cs typeface="Telegraf Bold"/>
              <a:sym typeface="Telegraf Bold"/>
            </a:endParaRPr>
          </a:p>
        </p:txBody>
      </p:sp>
      <p:pic>
        <p:nvPicPr>
          <p:cNvPr id="22" name="Рисунок 21" descr="Изображение выглядит как Человеческое лицо, улыбка, человек, портре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835218EA-57CC-0E05-F277-5F63633C45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 t="-762"/>
          <a:stretch/>
        </p:blipFill>
        <p:spPr>
          <a:xfrm>
            <a:off x="6986544" y="2771255"/>
            <a:ext cx="4227642" cy="4254566"/>
          </a:xfrm>
          <a:prstGeom prst="ellipse">
            <a:avLst/>
          </a:prstGeom>
        </p:spPr>
      </p:pic>
      <p:pic>
        <p:nvPicPr>
          <p:cNvPr id="24" name="Рисунок 23" descr="Изображение выглядит как мебель, в помещении, одежда, челове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167D7C2-6955-1308-5D54-52D41AF852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08" y="2771255"/>
            <a:ext cx="4227642" cy="4374390"/>
          </a:xfrm>
          <a:prstGeom prst="ellipse">
            <a:avLst/>
          </a:prstGeom>
        </p:spPr>
      </p:pic>
      <p:pic>
        <p:nvPicPr>
          <p:cNvPr id="26" name="Рисунок 25" descr="Изображение выглядит как текст, снимок экрана, графический дизайн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201C21FC-22BC-B379-27AB-37045A2733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4" t="7166" r="31937" b="50420"/>
          <a:stretch/>
        </p:blipFill>
        <p:spPr>
          <a:xfrm>
            <a:off x="12168939" y="2838325"/>
            <a:ext cx="4095865" cy="4087942"/>
          </a:xfrm>
          <a:prstGeom prst="ellipse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69439" y="1451669"/>
            <a:ext cx="8989854" cy="1937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ru-RU" sz="75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Кіріспе</a:t>
            </a:r>
            <a:r>
              <a:rPr lang="ru-RU" sz="75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75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және</a:t>
            </a:r>
            <a:r>
              <a:rPr lang="ru-RU" sz="75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75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Өзектілігі</a:t>
            </a:r>
            <a:endParaRPr lang="en-US" sz="75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990654"/>
            <a:ext cx="8297968" cy="409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Мәселе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Адамзат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Марсқа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ұшуды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жоспарлауда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бірақ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басты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кедергі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— техника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емес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адам факторы.</a:t>
            </a:r>
          </a:p>
          <a:p>
            <a:pPr>
              <a:lnSpc>
                <a:spcPts val="2860"/>
              </a:lnSpc>
            </a:pPr>
            <a:endParaRPr lang="ru-RU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Қауіп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Ғарышкерлер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«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сенсорлық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депривация»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және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әлеуметтік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оқшаулану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жағдайында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болады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Негізгі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қиындық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Жерден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сигналдың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жетуі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20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минутқа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дейін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кешігеді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Психологпен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"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тікелей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эфирде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"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сөйлесу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мүмкін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емес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>
              <a:lnSpc>
                <a:spcPts val="2860"/>
              </a:lnSpc>
            </a:pPr>
            <a:endParaRPr lang="ru-RU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Шешімі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Бортта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автономды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ИИ-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психологтың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болуы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қажеттілікке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айналды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  <a:endParaRPr lang="en-US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733153" y="396839"/>
            <a:ext cx="9749240" cy="9493323"/>
          </a:xfrm>
          <a:custGeom>
            <a:avLst/>
            <a:gdLst/>
            <a:ahLst/>
            <a:cxnLst/>
            <a:rect l="l" t="t" r="r" b="b"/>
            <a:pathLst>
              <a:path w="9749240" h="9493323">
                <a:moveTo>
                  <a:pt x="0" y="0"/>
                </a:moveTo>
                <a:lnTo>
                  <a:pt x="9749240" y="0"/>
                </a:lnTo>
                <a:lnTo>
                  <a:pt x="9749240" y="9493322"/>
                </a:lnTo>
                <a:lnTo>
                  <a:pt x="0" y="949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27" y="6300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459443"/>
            <a:ext cx="8299050" cy="3718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Атауы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en-US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ASTRA (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Автономды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Интеллектуалды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Жүйе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).</a:t>
            </a:r>
          </a:p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Анықтамасы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Когнитивті-мінез-құлық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терапиясы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(КМТ) мен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Табиғи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тілді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өңдеу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(</a:t>
            </a:r>
            <a:r>
              <a:rPr lang="en-US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NLP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технологияларына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негізделген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"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цифрлық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серік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".</a:t>
            </a:r>
          </a:p>
          <a:p>
            <a:pPr>
              <a:lnSpc>
                <a:spcPts val="2860"/>
              </a:lnSpc>
            </a:pPr>
            <a:endParaRPr lang="ru-RU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Ерекшелігі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Интернетке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тәуелсіз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ғарыш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кемесінің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ішкі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серверінде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жұмыс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істейді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(</a:t>
            </a:r>
            <a:r>
              <a:rPr lang="en-US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Edge Computing).</a:t>
            </a:r>
            <a:endParaRPr lang="kk-KZ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2860"/>
              </a:lnSpc>
            </a:pPr>
            <a:endParaRPr lang="kk-KZ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2860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Тілдер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Қазақ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орыс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және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ағылшын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тілдерінде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еркін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сөйлеседі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  <a:endParaRPr lang="en-US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331166"/>
            <a:ext cx="8663302" cy="869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ru-RU" sz="66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Жоба</a:t>
            </a:r>
            <a:r>
              <a:rPr lang="ru-RU" sz="66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66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туралы</a:t>
            </a:r>
            <a:endParaRPr lang="en-US" sz="66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733153" y="396839"/>
            <a:ext cx="9749240" cy="9493323"/>
          </a:xfrm>
          <a:custGeom>
            <a:avLst/>
            <a:gdLst/>
            <a:ahLst/>
            <a:cxnLst/>
            <a:rect l="l" t="t" r="r" b="b"/>
            <a:pathLst>
              <a:path w="9749240" h="9493323">
                <a:moveTo>
                  <a:pt x="0" y="0"/>
                </a:moveTo>
                <a:lnTo>
                  <a:pt x="9749240" y="0"/>
                </a:lnTo>
                <a:lnTo>
                  <a:pt x="9749240" y="9493322"/>
                </a:lnTo>
                <a:lnTo>
                  <a:pt x="0" y="9493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6300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15324" y="3325076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71910" y="2818967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63475" y="1534271"/>
            <a:ext cx="8232997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ru-RU" sz="60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Мақсаттары</a:t>
            </a:r>
            <a:endParaRPr lang="en-US" sz="60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196561" y="2959527"/>
            <a:ext cx="3919650" cy="246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Жермен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байланыс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шектелген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жағдайда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ғарышкерлерге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дер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кезінде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психологиялық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көмек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көрсету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  <a:endParaRPr lang="en-US" sz="28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96472" y="2959527"/>
            <a:ext cx="3919650" cy="5335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60"/>
              </a:lnSpc>
            </a:pP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Ғарышкердің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көңіл-күйіне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(</a:t>
            </a:r>
            <a:r>
              <a:rPr lang="en-US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Sentiment Analysis) 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мониторинг жасау.+1</a:t>
            </a:r>
          </a:p>
          <a:p>
            <a:pPr>
              <a:lnSpc>
                <a:spcPts val="3160"/>
              </a:lnSpc>
            </a:pPr>
            <a:endParaRPr lang="ru-RU" sz="28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3160"/>
              </a:lnSpc>
            </a:pP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Күйзеліс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пен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конфликтілерді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шешуге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көмектесу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>
              <a:lnSpc>
                <a:spcPts val="3160"/>
              </a:lnSpc>
            </a:pPr>
            <a:endParaRPr lang="ru-RU" sz="28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3160"/>
              </a:lnSpc>
            </a:pP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Халықаралық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экипаж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үшін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көптілді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қолдауды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қамтамасыз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8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ету</a:t>
            </a:r>
            <a:r>
              <a:rPr lang="ru-RU" sz="28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  <a:endParaRPr lang="en-US" sz="28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3599820" y="1006831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140180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0C41D680-E7AD-BF62-823D-5622A0A9619C}"/>
              </a:ext>
            </a:extLst>
          </p:cNvPr>
          <p:cNvSpPr txBox="1"/>
          <p:nvPr/>
        </p:nvSpPr>
        <p:spPr>
          <a:xfrm>
            <a:off x="8317385" y="1534271"/>
            <a:ext cx="8232997" cy="1174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ru-RU" sz="60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Міндеттері</a:t>
            </a:r>
            <a:endParaRPr lang="en-US" sz="60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C2E4C739-873B-A603-4EA2-C61DC51C0326}"/>
              </a:ext>
            </a:extLst>
          </p:cNvPr>
          <p:cNvSpPr/>
          <p:nvPr/>
        </p:nvSpPr>
        <p:spPr>
          <a:xfrm>
            <a:off x="9515324" y="5222525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5F09F30C-2FAA-6731-1695-A74CEFE66A86}"/>
              </a:ext>
            </a:extLst>
          </p:cNvPr>
          <p:cNvSpPr/>
          <p:nvPr/>
        </p:nvSpPr>
        <p:spPr>
          <a:xfrm>
            <a:off x="9535546" y="6945580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16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7740" y="2625825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37248" y="7047771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33038" y="377669"/>
            <a:ext cx="7200900" cy="1095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400"/>
              </a:lnSpc>
            </a:pPr>
            <a:r>
              <a:rPr lang="ru-RU" sz="54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Әдістемесі</a:t>
            </a:r>
            <a:endParaRPr lang="en-US" sz="54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70362" y="2192268"/>
            <a:ext cx="6946549" cy="3593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34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Эмоцияны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тану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(</a:t>
            </a:r>
            <a:r>
              <a:rPr lang="en-US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Sentiment Analysis):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Мәтіндегі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"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маркерлерді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" (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мысалы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"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шаршадым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", "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ұйқым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келмейді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")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анықтап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депрессияның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алғашқы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белгілерін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тіркейді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 algn="just">
              <a:lnSpc>
                <a:spcPts val="2834"/>
              </a:lnSpc>
            </a:pPr>
            <a:endParaRPr lang="ru-RU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834"/>
              </a:lnSpc>
            </a:pP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Терапиялық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білім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базасы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(</a:t>
            </a:r>
            <a:r>
              <a:rPr lang="en-US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RAG):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Когнитивті-мінез-құлық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терапиясының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сценарийлерін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қолданып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адамның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жағдайына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қарай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жауап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600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береді</a:t>
            </a:r>
            <a:r>
              <a:rPr lang="ru-RU" sz="2600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  <a:endParaRPr lang="en-US" sz="2600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8733152" y="416008"/>
            <a:ext cx="9749240" cy="9493323"/>
          </a:xfrm>
          <a:custGeom>
            <a:avLst/>
            <a:gdLst/>
            <a:ahLst/>
            <a:cxnLst/>
            <a:rect l="l" t="t" r="r" b="b"/>
            <a:pathLst>
              <a:path w="9749240" h="9493323">
                <a:moveTo>
                  <a:pt x="0" y="0"/>
                </a:moveTo>
                <a:lnTo>
                  <a:pt x="9749240" y="0"/>
                </a:lnTo>
                <a:lnTo>
                  <a:pt x="9749240" y="9493322"/>
                </a:lnTo>
                <a:lnTo>
                  <a:pt x="0" y="9493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107415" y="2643143"/>
            <a:ext cx="5000715" cy="50007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630849" y="0"/>
                    <a:pt x="812800" y="181951"/>
                    <a:pt x="812800" y="406400"/>
                  </a:cubicBezTo>
                  <a:cubicBezTo>
                    <a:pt x="812800" y="630849"/>
                    <a:pt x="630849" y="812800"/>
                    <a:pt x="406400" y="812800"/>
                  </a:cubicBezTo>
                  <a:cubicBezTo>
                    <a:pt x="181951" y="812800"/>
                    <a:pt x="0" y="630849"/>
                    <a:pt x="0" y="406400"/>
                  </a:cubicBezTo>
                  <a:cubicBezTo>
                    <a:pt x="0" y="181951"/>
                    <a:pt x="181951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3226" r="-100009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304800" y="9427313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EE02E6-19C1-13BB-FDD8-B31EC1F15C4E}"/>
              </a:ext>
            </a:extLst>
          </p:cNvPr>
          <p:cNvSpPr txBox="1"/>
          <p:nvPr/>
        </p:nvSpPr>
        <p:spPr>
          <a:xfrm>
            <a:off x="2179870" y="6083053"/>
            <a:ext cx="755259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Интерфейс: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Күңгірт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режим (</a:t>
            </a:r>
            <a:r>
              <a:rPr lang="en-US" sz="2600" b="1" dirty="0">
                <a:solidFill>
                  <a:schemeClr val="bg1"/>
                </a:solidFill>
                <a:latin typeface="Aptos" panose="020B0004020202020204" pitchFamily="34" charset="0"/>
              </a:rPr>
              <a:t>Dark Mode):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Көзді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шаршатпау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үшін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</a:p>
          <a:p>
            <a:endParaRPr lang="ru-RU" sz="2600" b="1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Мультимодальді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енгізу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: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Мәтін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,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Дауыс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(микрофон), Файл тіркеу.+1Жедел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сұрақтар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(</a:t>
            </a:r>
            <a:r>
              <a:rPr lang="en-US" sz="2600" b="1" dirty="0">
                <a:solidFill>
                  <a:schemeClr val="bg1"/>
                </a:solidFill>
                <a:latin typeface="Aptos" panose="020B0004020202020204" pitchFamily="34" charset="0"/>
              </a:rPr>
              <a:t>Quick Prompts): "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Сәлем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, </a:t>
            </a:r>
            <a:r>
              <a:rPr lang="en-US" sz="2600" b="1" dirty="0">
                <a:solidFill>
                  <a:schemeClr val="bg1"/>
                </a:solidFill>
                <a:latin typeface="Aptos" panose="020B0004020202020204" pitchFamily="34" charset="0"/>
              </a:rPr>
              <a:t>ASTRA.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Бүгін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өзімді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біртүрлі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сезініп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тұрмын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..."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сияқты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дайын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 </a:t>
            </a:r>
            <a:r>
              <a:rPr lang="ru-RU" sz="2600" b="1" dirty="0" err="1">
                <a:solidFill>
                  <a:schemeClr val="bg1"/>
                </a:solidFill>
                <a:latin typeface="Aptos" panose="020B0004020202020204" pitchFamily="34" charset="0"/>
              </a:rPr>
              <a:t>шаблондар</a:t>
            </a:r>
            <a:r>
              <a:rPr lang="ru-RU" sz="2600" b="1" dirty="0">
                <a:solidFill>
                  <a:schemeClr val="bg1"/>
                </a:solidFill>
                <a:latin typeface="Aptos" panose="020B0004020202020204" pitchFamily="34" charset="0"/>
              </a:rPr>
              <a:t>.</a:t>
            </a:r>
            <a:endParaRPr lang="ru-KZ" sz="26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28819" y="2258594"/>
            <a:ext cx="9230360" cy="5502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99"/>
              </a:lnSpc>
            </a:pP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Депрессия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қаупін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азайту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Тұрақты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сөйлесу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жалғыздық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сезімін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40%-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төмендетеді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>
              <a:lnSpc>
                <a:spcPts val="3299"/>
              </a:lnSpc>
            </a:pPr>
            <a:endParaRPr lang="ru-RU" sz="29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3299"/>
              </a:lnSpc>
            </a:pP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Шешім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қабылдау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Эмоционалдық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тепе-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теңдіктегі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ғарышкер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төтенше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жағдайда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шешімді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25%-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жылдам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қабылдайды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>
              <a:lnSpc>
                <a:spcPts val="3299"/>
              </a:lnSpc>
            </a:pPr>
            <a:endParaRPr lang="ru-RU" sz="29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3299"/>
              </a:lnSpc>
            </a:pP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Тәуелсіздік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Ұсақ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психологиялық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мәселелерді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Жердегі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базаның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көмегінсіз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шешуге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мүмкіндік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береді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>
              <a:lnSpc>
                <a:spcPts val="3299"/>
              </a:lnSpc>
            </a:pPr>
            <a:endParaRPr lang="ru-RU" sz="29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>
              <a:lnSpc>
                <a:spcPts val="3299"/>
              </a:lnSpc>
            </a:pP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Қолданылуы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Мобильді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қосымша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Смарт-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сағатпен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интеграция, </a:t>
            </a:r>
            <a:r>
              <a:rPr lang="ru-RU" sz="29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Голографиялық</a:t>
            </a:r>
            <a:r>
              <a:rPr lang="ru-RU" sz="29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көмекші.+2</a:t>
            </a:r>
            <a:endParaRPr lang="en-US" sz="29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707849" y="878672"/>
            <a:ext cx="10872301" cy="1185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ru-RU" sz="90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Нәтижелер</a:t>
            </a:r>
            <a:endParaRPr lang="en-US" sz="90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-3773782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140180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79FBDE44-9257-D67A-B301-8138FAB535E6}"/>
              </a:ext>
            </a:extLst>
          </p:cNvPr>
          <p:cNvSpPr/>
          <p:nvPr/>
        </p:nvSpPr>
        <p:spPr>
          <a:xfrm>
            <a:off x="3531569" y="2245134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A8932B04-49F1-9AF7-492E-F81D5B0F267C}"/>
              </a:ext>
            </a:extLst>
          </p:cNvPr>
          <p:cNvSpPr/>
          <p:nvPr/>
        </p:nvSpPr>
        <p:spPr>
          <a:xfrm>
            <a:off x="3531569" y="3585290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E1E85F63-4DDB-7C93-78D6-D6803827D948}"/>
              </a:ext>
            </a:extLst>
          </p:cNvPr>
          <p:cNvSpPr/>
          <p:nvPr/>
        </p:nvSpPr>
        <p:spPr>
          <a:xfrm>
            <a:off x="3531569" y="5300011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01ABC0F2-621F-F656-09FB-4CD0E5CA28BB}"/>
              </a:ext>
            </a:extLst>
          </p:cNvPr>
          <p:cNvSpPr/>
          <p:nvPr/>
        </p:nvSpPr>
        <p:spPr>
          <a:xfrm>
            <a:off x="3531569" y="6892951"/>
            <a:ext cx="650380" cy="809182"/>
          </a:xfrm>
          <a:custGeom>
            <a:avLst/>
            <a:gdLst/>
            <a:ahLst/>
            <a:cxnLst/>
            <a:rect l="l" t="t" r="r" b="b"/>
            <a:pathLst>
              <a:path w="650380" h="809182">
                <a:moveTo>
                  <a:pt x="0" y="0"/>
                </a:moveTo>
                <a:lnTo>
                  <a:pt x="650380" y="0"/>
                </a:lnTo>
                <a:lnTo>
                  <a:pt x="650380" y="809182"/>
                </a:lnTo>
                <a:lnTo>
                  <a:pt x="0" y="80918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49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3001" y="1940225"/>
            <a:ext cx="8115300" cy="131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  <a:spcBef>
                <a:spcPct val="0"/>
              </a:spcBef>
            </a:pPr>
            <a:r>
              <a:rPr lang="ru-RU" sz="9999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Қорытынды</a:t>
            </a:r>
            <a:endParaRPr lang="en-US" sz="9999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2584" y="3792395"/>
            <a:ext cx="8115300" cy="334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ASTRA —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бұл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тек технология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емес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,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ғарышты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игерудегі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гуманитарлық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қадам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 algn="just">
              <a:lnSpc>
                <a:spcPts val="2859"/>
              </a:lnSpc>
            </a:pPr>
            <a:endParaRPr lang="ru-RU" sz="25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859"/>
              </a:lnSpc>
            </a:pP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Болашақта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бұл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жүйе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алыс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планеталарға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баратын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саяхатшылардың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сенімді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досы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болады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</a:p>
          <a:p>
            <a:pPr algn="just">
              <a:lnSpc>
                <a:spcPts val="2859"/>
              </a:lnSpc>
            </a:pPr>
            <a:endParaRPr lang="ru-RU" sz="25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  <a:p>
            <a:pPr algn="just">
              <a:lnSpc>
                <a:spcPts val="2859"/>
              </a:lnSpc>
            </a:pP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Жердегі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пайдасы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: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Вахталық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әдіспен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жұмыс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істейтіндерге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және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полярлық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станция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қызметкерлеріне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қолдануға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 </a:t>
            </a:r>
            <a:r>
              <a:rPr lang="ru-RU" sz="2599" b="1" dirty="0" err="1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болады</a:t>
            </a:r>
            <a:r>
              <a:rPr lang="ru-RU" sz="2599" b="1" dirty="0">
                <a:solidFill>
                  <a:srgbClr val="FFFFFF"/>
                </a:solidFill>
                <a:latin typeface="Aptos" panose="020B0004020202020204" pitchFamily="34" charset="0"/>
                <a:ea typeface="Telegraf"/>
                <a:cs typeface="Telegraf"/>
                <a:sym typeface="Telegraf"/>
              </a:rPr>
              <a:t>.</a:t>
            </a:r>
            <a:endParaRPr lang="en-US" sz="2599" b="1" dirty="0">
              <a:solidFill>
                <a:srgbClr val="FFFFFF"/>
              </a:solidFill>
              <a:latin typeface="Aptos" panose="020B0004020202020204" pitchFamily="34" charset="0"/>
              <a:ea typeface="Telegraf"/>
              <a:cs typeface="Telegraf"/>
              <a:sym typeface="Telegraf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243296" y="1451669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888" b="-12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38400" y="2511744"/>
            <a:ext cx="12885675" cy="341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234"/>
              </a:lnSpc>
            </a:pPr>
            <a:r>
              <a:rPr lang="ru-RU" sz="96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Назарларыңызға</a:t>
            </a:r>
            <a:r>
              <a:rPr lang="ru-RU" sz="96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 </a:t>
            </a:r>
            <a:r>
              <a:rPr lang="ru-RU" sz="9600" b="1" dirty="0" err="1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рақмет</a:t>
            </a:r>
            <a:r>
              <a:rPr lang="ru-RU" sz="9600" b="1" dirty="0">
                <a:solidFill>
                  <a:srgbClr val="FFFFFF"/>
                </a:solidFill>
                <a:latin typeface="Aptos" panose="020B0004020202020204" pitchFamily="34" charset="0"/>
                <a:ea typeface="Telegraf Bold"/>
                <a:cs typeface="Telegraf Bold"/>
                <a:sym typeface="Telegraf Bold"/>
              </a:rPr>
              <a:t>!</a:t>
            </a:r>
            <a:endParaRPr lang="en-US" sz="9600" b="1" dirty="0">
              <a:solidFill>
                <a:srgbClr val="FFFFFF"/>
              </a:solidFill>
              <a:latin typeface="Aptos" panose="020B0004020202020204" pitchFamily="34" charset="0"/>
              <a:ea typeface="Telegraf Bold"/>
              <a:cs typeface="Telegraf Bold"/>
              <a:sym typeface="Telegraf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1834865" y="-2486911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0" y="0"/>
                </a:moveTo>
                <a:lnTo>
                  <a:pt x="7425516" y="0"/>
                </a:lnTo>
                <a:lnTo>
                  <a:pt x="7425516" y="7567405"/>
                </a:lnTo>
                <a:lnTo>
                  <a:pt x="0" y="7567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2837624" y="5474598"/>
            <a:ext cx="7425516" cy="7567404"/>
          </a:xfrm>
          <a:custGeom>
            <a:avLst/>
            <a:gdLst/>
            <a:ahLst/>
            <a:cxnLst/>
            <a:rect l="l" t="t" r="r" b="b"/>
            <a:pathLst>
              <a:path w="7425516" h="7567404">
                <a:moveTo>
                  <a:pt x="7425515" y="7567404"/>
                </a:moveTo>
                <a:lnTo>
                  <a:pt x="0" y="7567404"/>
                </a:lnTo>
                <a:lnTo>
                  <a:pt x="0" y="0"/>
                </a:lnTo>
                <a:lnTo>
                  <a:pt x="7425515" y="0"/>
                </a:lnTo>
                <a:lnTo>
                  <a:pt x="7425515" y="756740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3773782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8607672"/>
            <a:ext cx="4647345" cy="650628"/>
          </a:xfrm>
          <a:custGeom>
            <a:avLst/>
            <a:gdLst/>
            <a:ahLst/>
            <a:cxnLst/>
            <a:rect l="l" t="t" r="r" b="b"/>
            <a:pathLst>
              <a:path w="4647345" h="650628">
                <a:moveTo>
                  <a:pt x="0" y="0"/>
                </a:moveTo>
                <a:lnTo>
                  <a:pt x="4647345" y="0"/>
                </a:lnTo>
                <a:lnTo>
                  <a:pt x="4647345" y="650628"/>
                </a:lnTo>
                <a:lnTo>
                  <a:pt x="0" y="6506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3607773" y="1028700"/>
            <a:ext cx="3651527" cy="422969"/>
          </a:xfrm>
          <a:custGeom>
            <a:avLst/>
            <a:gdLst/>
            <a:ahLst/>
            <a:cxnLst/>
            <a:rect l="l" t="t" r="r" b="b"/>
            <a:pathLst>
              <a:path w="3651527" h="422969">
                <a:moveTo>
                  <a:pt x="3651527" y="0"/>
                </a:moveTo>
                <a:lnTo>
                  <a:pt x="0" y="0"/>
                </a:lnTo>
                <a:lnTo>
                  <a:pt x="0" y="422969"/>
                </a:lnTo>
                <a:lnTo>
                  <a:pt x="3651527" y="422969"/>
                </a:lnTo>
                <a:lnTo>
                  <a:pt x="36515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140180" y="1028700"/>
            <a:ext cx="7921580" cy="7713638"/>
          </a:xfrm>
          <a:custGeom>
            <a:avLst/>
            <a:gdLst/>
            <a:ahLst/>
            <a:cxnLst/>
            <a:rect l="l" t="t" r="r" b="b"/>
            <a:pathLst>
              <a:path w="7921580" h="7713638">
                <a:moveTo>
                  <a:pt x="0" y="0"/>
                </a:moveTo>
                <a:lnTo>
                  <a:pt x="7921580" y="0"/>
                </a:lnTo>
                <a:lnTo>
                  <a:pt x="7921580" y="7713638"/>
                </a:lnTo>
                <a:lnTo>
                  <a:pt x="0" y="77136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369</Words>
  <Application>Microsoft Office PowerPoint</Application>
  <PresentationFormat>Произвольный</PresentationFormat>
  <Paragraphs>52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Calibri</vt:lpstr>
      <vt:lpstr>Aptos</vt:lpstr>
      <vt:lpstr>Telegraf</vt:lpstr>
      <vt:lpstr>Cambria Math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компьютер</dc:creator>
  <cp:lastModifiedBy>компьютер</cp:lastModifiedBy>
  <cp:revision>3</cp:revision>
  <dcterms:created xsi:type="dcterms:W3CDTF">2006-08-16T00:00:00Z</dcterms:created>
  <dcterms:modified xsi:type="dcterms:W3CDTF">2026-01-05T06:23:19Z</dcterms:modified>
  <dc:identifier>DAG8asnzmJU</dc:identifier>
</cp:coreProperties>
</file>